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0" r:id="rId3"/>
    <p:sldId id="257" r:id="rId4"/>
    <p:sldId id="258" r:id="rId5"/>
    <p:sldId id="259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8460B-5515-43CA-8DB0-B2F347DFDDAF}" type="datetimeFigureOut">
              <a:rPr lang="es-MX" smtClean="0"/>
              <a:t>09/09/2024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4F29D-E004-41CB-966C-AEC0F8D04D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562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4F29D-E004-41CB-966C-AEC0F8D04DC9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013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4F29D-E004-41CB-966C-AEC0F8D04DC9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9533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4F29D-E004-41CB-966C-AEC0F8D04DC9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8182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96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66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34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66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22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8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83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9/9/2024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2145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905FB9D-6ED8-2118-A8CC-0A3F65765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Gráfico de barras del mercado de valores">
            <a:extLst>
              <a:ext uri="{FF2B5EF4-FFF2-40B4-BE49-F238E27FC236}">
                <a16:creationId xmlns:a16="http://schemas.microsoft.com/office/drawing/2014/main" id="{762F4DC5-AE7F-AA9A-6439-B3E80BC44E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-1" b="283"/>
          <a:stretch/>
        </p:blipFill>
        <p:spPr>
          <a:xfrm>
            <a:off x="20" y="-1"/>
            <a:ext cx="12191981" cy="68580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8186003-468A-23AA-0BF4-10ABE1EC6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76700" cy="6858000"/>
          </a:xfrm>
          <a:custGeom>
            <a:avLst/>
            <a:gdLst>
              <a:gd name="connsiteX0" fmla="*/ 0 w 4076700"/>
              <a:gd name="connsiteY0" fmla="*/ 0 h 6858000"/>
              <a:gd name="connsiteX1" fmla="*/ 3398787 w 4076700"/>
              <a:gd name="connsiteY1" fmla="*/ 0 h 6858000"/>
              <a:gd name="connsiteX2" fmla="*/ 4076700 w 4076700"/>
              <a:gd name="connsiteY2" fmla="*/ 677913 h 6858000"/>
              <a:gd name="connsiteX3" fmla="*/ 4076700 w 4076700"/>
              <a:gd name="connsiteY3" fmla="*/ 6180087 h 6858000"/>
              <a:gd name="connsiteX4" fmla="*/ 3398787 w 4076700"/>
              <a:gd name="connsiteY4" fmla="*/ 6858000 h 6858000"/>
              <a:gd name="connsiteX5" fmla="*/ 0 w 40767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6700" h="6858000">
                <a:moveTo>
                  <a:pt x="0" y="0"/>
                </a:moveTo>
                <a:lnTo>
                  <a:pt x="3398787" y="0"/>
                </a:lnTo>
                <a:cubicBezTo>
                  <a:pt x="3773188" y="0"/>
                  <a:pt x="4076700" y="303512"/>
                  <a:pt x="4076700" y="677913"/>
                </a:cubicBezTo>
                <a:lnTo>
                  <a:pt x="4076700" y="6180087"/>
                </a:lnTo>
                <a:cubicBezTo>
                  <a:pt x="4076700" y="6554488"/>
                  <a:pt x="3773188" y="6858000"/>
                  <a:pt x="3398787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DFDAF0-F87D-B91F-616E-51B0A3B64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418" y="1237129"/>
            <a:ext cx="3564925" cy="3151991"/>
          </a:xfrm>
        </p:spPr>
        <p:txBody>
          <a:bodyPr anchor="t">
            <a:normAutofit/>
          </a:bodyPr>
          <a:lstStyle/>
          <a:p>
            <a:r>
              <a:rPr lang="es-MX" sz="4000" dirty="0"/>
              <a:t>Análisis de datos:  Aplicación en cadena de suministro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C2AA19-FC7F-7F25-1FA6-EACC628D7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219" y="4809744"/>
            <a:ext cx="3558261" cy="1219200"/>
          </a:xfrm>
        </p:spPr>
        <p:txBody>
          <a:bodyPr anchor="b">
            <a:normAutofit/>
          </a:bodyPr>
          <a:lstStyle/>
          <a:p>
            <a:r>
              <a:rPr lang="es-MX" sz="1800" dirty="0"/>
              <a:t>Realizado por : Sebastian Cortés Mejía</a:t>
            </a:r>
          </a:p>
        </p:txBody>
      </p:sp>
    </p:spTree>
    <p:extLst>
      <p:ext uri="{BB962C8B-B14F-4D97-AF65-F5344CB8AC3E}">
        <p14:creationId xmlns:p14="http://schemas.microsoft.com/office/powerpoint/2010/main" val="259560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5">
            <a:extLst>
              <a:ext uri="{FF2B5EF4-FFF2-40B4-BE49-F238E27FC236}">
                <a16:creationId xmlns:a16="http://schemas.microsoft.com/office/drawing/2014/main" id="{15A7FC23-8B51-612D-0894-2FD76DC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áfico">
            <a:extLst>
              <a:ext uri="{FF2B5EF4-FFF2-40B4-BE49-F238E27FC236}">
                <a16:creationId xmlns:a16="http://schemas.microsoft.com/office/drawing/2014/main" id="{0FBF1B9E-D000-5AED-221E-97EC3C7D21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74" b="6326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0EE912-7AD9-DD95-A9B3-B430179892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Freeform: Shape 37">
            <a:extLst>
              <a:ext uri="{FF2B5EF4-FFF2-40B4-BE49-F238E27FC236}">
                <a16:creationId xmlns:a16="http://schemas.microsoft.com/office/drawing/2014/main" id="{29ABAEB7-6DB0-5001-2844-0AB248917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08912"/>
            <a:ext cx="12191999" cy="3149088"/>
          </a:xfrm>
          <a:custGeom>
            <a:avLst/>
            <a:gdLst>
              <a:gd name="connsiteX0" fmla="*/ 677913 w 12191999"/>
              <a:gd name="connsiteY0" fmla="*/ 0 h 3149088"/>
              <a:gd name="connsiteX1" fmla="*/ 11514086 w 12191999"/>
              <a:gd name="connsiteY1" fmla="*/ 0 h 3149088"/>
              <a:gd name="connsiteX2" fmla="*/ 12191999 w 12191999"/>
              <a:gd name="connsiteY2" fmla="*/ 677913 h 3149088"/>
              <a:gd name="connsiteX3" fmla="*/ 12191999 w 12191999"/>
              <a:gd name="connsiteY3" fmla="*/ 3149088 h 3149088"/>
              <a:gd name="connsiteX4" fmla="*/ 0 w 12191999"/>
              <a:gd name="connsiteY4" fmla="*/ 3149088 h 3149088"/>
              <a:gd name="connsiteX5" fmla="*/ 0 w 12191999"/>
              <a:gd name="connsiteY5" fmla="*/ 677913 h 3149088"/>
              <a:gd name="connsiteX6" fmla="*/ 677913 w 12191999"/>
              <a:gd name="connsiteY6" fmla="*/ 0 h 314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149088">
                <a:moveTo>
                  <a:pt x="677913" y="0"/>
                </a:moveTo>
                <a:lnTo>
                  <a:pt x="11514086" y="0"/>
                </a:lnTo>
                <a:cubicBezTo>
                  <a:pt x="11888487" y="0"/>
                  <a:pt x="12191999" y="303512"/>
                  <a:pt x="12191999" y="677913"/>
                </a:cubicBezTo>
                <a:lnTo>
                  <a:pt x="12191999" y="3149088"/>
                </a:lnTo>
                <a:lnTo>
                  <a:pt x="0" y="3149088"/>
                </a:ln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C77883-3DF1-3520-2B85-6EB9663F2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4108600"/>
            <a:ext cx="4797012" cy="2248657"/>
          </a:xfrm>
        </p:spPr>
        <p:txBody>
          <a:bodyPr anchor="t">
            <a:normAutofit/>
          </a:bodyPr>
          <a:lstStyle/>
          <a:p>
            <a:r>
              <a:rPr lang="es-MX"/>
              <a:t>Objetivo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8C13D9-7FED-9CEB-A10E-52095BC90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4108600"/>
            <a:ext cx="5232740" cy="2448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El objetivo de este proyecto es analizar una amplia base de datos de cadena de suministro, para descubrir información valiosa que no es evidente a simple vista, permitiendo identificar patrones, tendencias y conocimientos que puedan apoyar la toma de decisiones informadas.</a:t>
            </a:r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84F2B8-E850-9E32-2A12-2B58668F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74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apa mundial con rutas de vuelo">
            <a:extLst>
              <a:ext uri="{FF2B5EF4-FFF2-40B4-BE49-F238E27FC236}">
                <a16:creationId xmlns:a16="http://schemas.microsoft.com/office/drawing/2014/main" id="{7A49FBD9-1CD6-937E-39CB-29C34C1F95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74" b="8811"/>
          <a:stretch/>
        </p:blipFill>
        <p:spPr>
          <a:xfrm>
            <a:off x="1" y="-8227"/>
            <a:ext cx="12191999" cy="6874452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38908E-5F1E-B591-1026-B75E0B594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31" y="583686"/>
            <a:ext cx="4471794" cy="1829832"/>
          </a:xfrm>
        </p:spPr>
        <p:txBody>
          <a:bodyPr anchor="t">
            <a:normAutofit/>
          </a:bodyPr>
          <a:lstStyle/>
          <a:p>
            <a:r>
              <a:rPr lang="es-MX" sz="4000" dirty="0"/>
              <a:t>Demografía de cliente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98B254-4A9B-0845-FC49-945EFA784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C48AD7F3-FD89-985C-A5B4-1599CA115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1932" y="1721797"/>
            <a:ext cx="4659549" cy="4799262"/>
          </a:xfrm>
        </p:spPr>
        <p:txBody>
          <a:bodyPr anchor="b">
            <a:noAutofit/>
          </a:bodyPr>
          <a:lstStyle/>
          <a:p>
            <a:pPr marL="0" indent="0">
              <a:lnSpc>
                <a:spcPct val="110000"/>
              </a:lnSpc>
              <a:spcBef>
                <a:spcPts val="200"/>
              </a:spcBef>
              <a:buNone/>
            </a:pPr>
            <a:r>
              <a:rPr lang="es-ES" sz="1200" b="1" dirty="0"/>
              <a:t>Países a los cuales pertenecen los clientes </a:t>
            </a:r>
          </a:p>
          <a:p>
            <a:pPr marL="0" indent="0">
              <a:lnSpc>
                <a:spcPct val="110000"/>
              </a:lnSpc>
              <a:spcBef>
                <a:spcPts val="200"/>
              </a:spcBef>
              <a:buNone/>
            </a:pPr>
            <a:r>
              <a:rPr lang="es-ES" sz="1100" dirty="0"/>
              <a:t>En este </a:t>
            </a:r>
            <a:r>
              <a:rPr lang="es-ES" sz="1100" dirty="0" err="1"/>
              <a:t>dataset</a:t>
            </a:r>
            <a:r>
              <a:rPr lang="es-ES" sz="1100" dirty="0"/>
              <a:t> se contienen los datos de clientes de diferentes ciudades, pero solo dos países diferentes:</a:t>
            </a:r>
          </a:p>
          <a:p>
            <a:pPr marL="0" indent="0">
              <a:lnSpc>
                <a:spcPct val="110000"/>
              </a:lnSpc>
              <a:spcBef>
                <a:spcPts val="200"/>
              </a:spcBef>
              <a:buNone/>
            </a:pPr>
            <a:endParaRPr lang="es-ES" sz="1100" dirty="0"/>
          </a:p>
          <a:p>
            <a:pPr marL="0" indent="0">
              <a:lnSpc>
                <a:spcPct val="110000"/>
              </a:lnSpc>
              <a:spcBef>
                <a:spcPts val="200"/>
              </a:spcBef>
              <a:buNone/>
            </a:pPr>
            <a:r>
              <a:rPr lang="es-ES" sz="1100" b="1" dirty="0"/>
              <a:t>EE. UU. (Estados Unidos): 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s-ES" sz="1100" dirty="0"/>
              <a:t>El conjunto de datos abarca 111,146 clientes provenientes de los Estados Unidos.</a:t>
            </a:r>
          </a:p>
          <a:p>
            <a:pPr marL="0" indent="0">
              <a:lnSpc>
                <a:spcPct val="110000"/>
              </a:lnSpc>
              <a:spcBef>
                <a:spcPts val="200"/>
              </a:spcBef>
              <a:buNone/>
            </a:pPr>
            <a:r>
              <a:rPr lang="es-ES" sz="1100" b="1" dirty="0"/>
              <a:t>Puerto Rico: 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s-ES" sz="1100" dirty="0"/>
              <a:t>El conjunto de datos abarca 69,373 clientes provenientes de Puerto Rico</a:t>
            </a:r>
          </a:p>
          <a:p>
            <a:pPr marL="0" indent="0">
              <a:lnSpc>
                <a:spcPct val="110000"/>
              </a:lnSpc>
              <a:spcBef>
                <a:spcPts val="200"/>
              </a:spcBef>
              <a:buNone/>
            </a:pPr>
            <a:endParaRPr lang="es-ES" sz="1100" dirty="0"/>
          </a:p>
          <a:p>
            <a:pPr marL="0" indent="0">
              <a:lnSpc>
                <a:spcPct val="110000"/>
              </a:lnSpc>
              <a:spcBef>
                <a:spcPts val="200"/>
              </a:spcBef>
              <a:buNone/>
            </a:pPr>
            <a:r>
              <a:rPr lang="es-ES" sz="1200" b="1" dirty="0"/>
              <a:t>Segmentos de Cliente:</a:t>
            </a:r>
          </a:p>
          <a:p>
            <a:pPr marL="0" indent="0">
              <a:lnSpc>
                <a:spcPct val="110000"/>
              </a:lnSpc>
              <a:spcBef>
                <a:spcPts val="200"/>
              </a:spcBef>
              <a:buNone/>
            </a:pPr>
            <a:r>
              <a:rPr lang="es-ES" sz="1100" dirty="0"/>
              <a:t>El conjunto de datos clasifica a los clientes en tres segmentos distintos: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s-ES" sz="1100" b="1" dirty="0"/>
              <a:t>Segmento de Home Office: </a:t>
            </a:r>
            <a:r>
              <a:rPr lang="es-ES" sz="1100" dirty="0"/>
              <a:t>Este segmento comprende 32,226 clientes que realizan transacciones relacionadas con productos o servicios para la oficina en casa.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s-ES" sz="1100" b="1" dirty="0"/>
              <a:t>Segmento Corporativo: </a:t>
            </a:r>
            <a:r>
              <a:rPr lang="es-ES" sz="1100" dirty="0"/>
              <a:t>El segmento corporativo está representado por 54,789 clientes, lo que indica una presencia significativa de transacciones relacionadas con negocios o empresas.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s-ES" sz="1100" b="1" dirty="0"/>
              <a:t>Segmento de Consumidores: </a:t>
            </a:r>
            <a:r>
              <a:rPr lang="es-ES" sz="1100" dirty="0"/>
              <a:t>El segmento más grande, compuesto por 93,504 clientes, representa a consumidores individuales que realizan diversos tipos de </a:t>
            </a:r>
            <a:endParaRPr lang="es-MX" sz="11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33EF2D-B618-07A4-A8A0-EA2328D6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4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ontenedores apilados y un semirremolque en un puerto marítimo">
            <a:extLst>
              <a:ext uri="{FF2B5EF4-FFF2-40B4-BE49-F238E27FC236}">
                <a16:creationId xmlns:a16="http://schemas.microsoft.com/office/drawing/2014/main" id="{B12C9726-4E2F-BB1B-174F-CA329428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158" b="4662"/>
          <a:stretch/>
        </p:blipFill>
        <p:spPr>
          <a:xfrm>
            <a:off x="1" y="-8227"/>
            <a:ext cx="12191999" cy="6874452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279E2C-7B0E-DFFE-49D5-0C0761EA3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15" y="583686"/>
            <a:ext cx="4115510" cy="1829832"/>
          </a:xfrm>
        </p:spPr>
        <p:txBody>
          <a:bodyPr anchor="t">
            <a:normAutofit/>
          </a:bodyPr>
          <a:lstStyle/>
          <a:p>
            <a:r>
              <a:rPr lang="es-ES" sz="4000"/>
              <a:t>Análisis de Información de Pedidos</a:t>
            </a:r>
            <a:endParaRPr lang="es-MX" sz="400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2D2E58-0198-0F42-67B6-496686BF55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5988B1-4260-C7CC-D69E-CE3BFA6E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7791" y="2305455"/>
            <a:ext cx="4416357" cy="4111081"/>
          </a:xfrm>
        </p:spPr>
        <p:txBody>
          <a:bodyPr anchor="b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ES" sz="1300" b="1" dirty="0"/>
              <a:t>Rango de Fechas:</a:t>
            </a:r>
          </a:p>
          <a:p>
            <a:pPr>
              <a:lnSpc>
                <a:spcPct val="110000"/>
              </a:lnSpc>
            </a:pPr>
            <a:r>
              <a:rPr lang="es-ES" sz="1200" dirty="0"/>
              <a:t>Fecha del Primer Pedido: 1 de enero de 2015</a:t>
            </a:r>
          </a:p>
          <a:p>
            <a:pPr>
              <a:lnSpc>
                <a:spcPct val="110000"/>
              </a:lnSpc>
            </a:pPr>
            <a:r>
              <a:rPr lang="es-ES" sz="1200" dirty="0"/>
              <a:t>Fecha del Último Pedido: 31 de enero de 2018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ES" sz="1300" b="1" dirty="0"/>
              <a:t>Métricas de Envío:</a:t>
            </a:r>
          </a:p>
          <a:p>
            <a:pPr>
              <a:lnSpc>
                <a:spcPct val="110000"/>
              </a:lnSpc>
            </a:pPr>
            <a:r>
              <a:rPr lang="es-ES" sz="1200" dirty="0"/>
              <a:t>Promedio de Días de Envío Anticipado: 1.50 días</a:t>
            </a:r>
          </a:p>
          <a:p>
            <a:pPr>
              <a:lnSpc>
                <a:spcPct val="110000"/>
              </a:lnSpc>
            </a:pPr>
            <a:r>
              <a:rPr lang="es-ES" sz="1200" dirty="0"/>
              <a:t> Promedio de Días de Retraso en el Envío: 1.62 días</a:t>
            </a:r>
          </a:p>
          <a:p>
            <a:pPr>
              <a:lnSpc>
                <a:spcPct val="110000"/>
              </a:lnSpc>
            </a:pPr>
            <a:r>
              <a:rPr lang="es-ES" sz="1200" dirty="0"/>
              <a:t>Mayor tiempo de Retraso: 4 días</a:t>
            </a:r>
          </a:p>
          <a:p>
            <a:pPr>
              <a:lnSpc>
                <a:spcPct val="110000"/>
              </a:lnSpc>
            </a:pPr>
            <a:r>
              <a:rPr lang="es-ES" sz="1200" dirty="0"/>
              <a:t> Tiempo Promedio de Entrega: 3 días</a:t>
            </a:r>
          </a:p>
          <a:p>
            <a:pPr>
              <a:lnSpc>
                <a:spcPct val="110000"/>
              </a:lnSpc>
            </a:pPr>
            <a:r>
              <a:rPr lang="es-ES" sz="1200" dirty="0"/>
              <a:t>Cantidad de países donde se originan los pedidos: 164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ES" sz="1300" b="1" dirty="0"/>
              <a:t>Distribución del Estado de los Pedidos: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ES" sz="1200" dirty="0"/>
              <a:t> La mayoría de los pedidos están en estado </a:t>
            </a:r>
            <a:r>
              <a:rPr lang="es-ES" sz="1200" b="1" dirty="0"/>
              <a:t>COMPLETO,</a:t>
            </a:r>
            <a:r>
              <a:rPr lang="es-ES" sz="1200" dirty="0"/>
              <a:t> lo que indica transacciones exitosas.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84AAD2-14EC-F068-7F76-7393B027C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38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Montacargas levantando un contenedor en el jardín">
            <a:extLst>
              <a:ext uri="{FF2B5EF4-FFF2-40B4-BE49-F238E27FC236}">
                <a16:creationId xmlns:a16="http://schemas.microsoft.com/office/drawing/2014/main" id="{8F9BE9D3-5A2D-9211-2226-4E54A60E0C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764" b="7764"/>
          <a:stretch/>
        </p:blipFill>
        <p:spPr>
          <a:xfrm>
            <a:off x="1" y="-8227"/>
            <a:ext cx="12191999" cy="6874452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72E259-358D-18FA-9751-C51B96C4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15" y="583686"/>
            <a:ext cx="4115510" cy="1829832"/>
          </a:xfrm>
        </p:spPr>
        <p:txBody>
          <a:bodyPr anchor="t">
            <a:normAutofit/>
          </a:bodyPr>
          <a:lstStyle/>
          <a:p>
            <a:r>
              <a:rPr lang="es-ES" sz="4000" dirty="0"/>
              <a:t>Análisis de Información de Pedidos</a:t>
            </a:r>
            <a:endParaRPr lang="es-MX" sz="400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C414E6-3CC5-7F82-E1E8-2645FE7218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C850AE06-692F-F575-445C-EC4AEFAE2F4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788216" y="2560925"/>
            <a:ext cx="3709114" cy="35722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s-ES" sz="1400" b="1"/>
              <a:t>Distribución del Modo de Envío:</a:t>
            </a:r>
          </a:p>
          <a:p>
            <a:pPr>
              <a:lnSpc>
                <a:spcPct val="110000"/>
              </a:lnSpc>
            </a:pPr>
            <a:r>
              <a:rPr lang="es-ES" sz="1400"/>
              <a:t> La clase estándar es el modo de envío más común.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ES" sz="1400" b="1"/>
              <a:t>Distribución Regional de los Pedidos:</a:t>
            </a:r>
          </a:p>
          <a:p>
            <a:pPr>
              <a:lnSpc>
                <a:spcPct val="110000"/>
              </a:lnSpc>
            </a:pPr>
            <a:r>
              <a:rPr lang="es-ES" sz="1400"/>
              <a:t> Los pedidos están distribuidos en varias regiones, siendo América Central y Europa Occidental las regiones con mayor cantidad de pedidos.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ES" sz="1400" b="1"/>
              <a:t> Pedidos Año Tras Año:</a:t>
            </a:r>
          </a:p>
          <a:p>
            <a:pPr>
              <a:lnSpc>
                <a:spcPct val="110000"/>
              </a:lnSpc>
            </a:pPr>
            <a:r>
              <a:rPr lang="es-ES" sz="1400"/>
              <a:t> Disminución gradual de pedidos anuales desde 2015 hasta 2017, con una caída notable en 2018.</a:t>
            </a:r>
            <a:endParaRPr lang="es-MX" sz="140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B3CDCD-0F84-026B-BFC0-978BADC1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7038DD-0741-9E15-90AB-001D310FF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83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úmeros y gráficos digitales">
            <a:extLst>
              <a:ext uri="{FF2B5EF4-FFF2-40B4-BE49-F238E27FC236}">
                <a16:creationId xmlns:a16="http://schemas.microsoft.com/office/drawing/2014/main" id="{13F3B2EB-9DBD-B243-428B-37FB73C1B3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528"/>
          <a:stretch/>
        </p:blipFill>
        <p:spPr>
          <a:xfrm>
            <a:off x="1" y="-16452"/>
            <a:ext cx="12191999" cy="6874452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073F41-84D7-8420-F40E-07E3917CA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8" y="190416"/>
            <a:ext cx="4592761" cy="786542"/>
          </a:xfrm>
        </p:spPr>
        <p:txBody>
          <a:bodyPr anchor="t">
            <a:noAutofit/>
          </a:bodyPr>
          <a:lstStyle/>
          <a:p>
            <a:r>
              <a:rPr lang="es-ES" sz="2800" dirty="0"/>
              <a:t>Análisis de Inventario y Precios de Productos</a:t>
            </a:r>
            <a:endParaRPr lang="es-MX" sz="280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37BD6E-D831-D5F9-35E3-717CB756CA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2C7675-B005-2319-5825-B42B7ACF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215A1F1E-D29E-8D99-C093-43C0C9CBB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2811" y="1167374"/>
            <a:ext cx="4909189" cy="5165367"/>
          </a:xfrm>
        </p:spPr>
        <p:txBody>
          <a:bodyPr anchor="b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ES" sz="1150" b="1" dirty="0"/>
              <a:t>Tamaño del Inventario: </a:t>
            </a:r>
            <a:r>
              <a:rPr lang="es-ES" sz="1150" dirty="0"/>
              <a:t>Existe un inventario de 118 productos únicos.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ES" sz="1150" b="1" dirty="0"/>
              <a:t>Características Descriptivas para la Columna 'Precio del Producto:</a:t>
            </a:r>
          </a:p>
          <a:p>
            <a:pPr>
              <a:lnSpc>
                <a:spcPct val="110000"/>
              </a:lnSpc>
            </a:pPr>
            <a:r>
              <a:rPr lang="es-ES" sz="1150" b="1" dirty="0"/>
              <a:t>Registros: </a:t>
            </a:r>
            <a:r>
              <a:rPr lang="es-ES" sz="1150" dirty="0"/>
              <a:t>180,519 (número de valores no nulos)</a:t>
            </a:r>
          </a:p>
          <a:p>
            <a:pPr>
              <a:lnSpc>
                <a:spcPct val="110000"/>
              </a:lnSpc>
            </a:pPr>
            <a:r>
              <a:rPr lang="es-ES" sz="1150" b="1" dirty="0"/>
              <a:t>Promedio (Media): </a:t>
            </a:r>
            <a:r>
              <a:rPr lang="es-ES" sz="1150" dirty="0"/>
              <a:t>$141.23 (valor típico en el conjunto de datos)</a:t>
            </a:r>
          </a:p>
          <a:p>
            <a:pPr>
              <a:lnSpc>
                <a:spcPct val="110000"/>
              </a:lnSpc>
            </a:pPr>
            <a:r>
              <a:rPr lang="es-ES" sz="1150" b="1" dirty="0"/>
              <a:t>Desviación Estándar (Variabilidad): </a:t>
            </a:r>
            <a:r>
              <a:rPr lang="es-ES" sz="1150" dirty="0"/>
              <a:t>$139.73 (medida de la cantidad de variación)</a:t>
            </a:r>
          </a:p>
          <a:p>
            <a:pPr>
              <a:lnSpc>
                <a:spcPct val="110000"/>
              </a:lnSpc>
            </a:pPr>
            <a:r>
              <a:rPr lang="es-ES" sz="1150" b="1" dirty="0"/>
              <a:t>Mínimo (Más Pequeño): </a:t>
            </a:r>
            <a:r>
              <a:rPr lang="es-ES" sz="1150" dirty="0"/>
              <a:t>$9.99 (valor más bajo en el conjunto de datos)</a:t>
            </a:r>
          </a:p>
          <a:p>
            <a:pPr>
              <a:lnSpc>
                <a:spcPct val="110000"/>
              </a:lnSpc>
            </a:pPr>
            <a:r>
              <a:rPr lang="es-ES" sz="1150" b="1" dirty="0"/>
              <a:t>Percentil 25 (Q1): </a:t>
            </a:r>
            <a:r>
              <a:rPr lang="es-ES" sz="1150" dirty="0"/>
              <a:t>$50.00 (el 25% de los datos están por debajo de este valor)</a:t>
            </a:r>
          </a:p>
          <a:p>
            <a:pPr>
              <a:lnSpc>
                <a:spcPct val="110000"/>
              </a:lnSpc>
            </a:pPr>
            <a:r>
              <a:rPr lang="es-ES" sz="1150" b="1" dirty="0"/>
              <a:t>Mediana (Q2 o Central): </a:t>
            </a:r>
            <a:r>
              <a:rPr lang="es-ES" sz="1150" dirty="0"/>
              <a:t>$59.99 (valor medio de la columna)</a:t>
            </a:r>
          </a:p>
          <a:p>
            <a:pPr>
              <a:lnSpc>
                <a:spcPct val="110000"/>
              </a:lnSpc>
            </a:pPr>
            <a:r>
              <a:rPr lang="es-ES" sz="1150" b="1" dirty="0"/>
              <a:t>Percentil 75 (Q3): </a:t>
            </a:r>
            <a:r>
              <a:rPr lang="es-ES" sz="1150" dirty="0"/>
              <a:t>$199.99 (el 75% de los datos están por debajo de este valor)</a:t>
            </a:r>
          </a:p>
          <a:p>
            <a:pPr>
              <a:lnSpc>
                <a:spcPct val="110000"/>
              </a:lnSpc>
            </a:pPr>
            <a:r>
              <a:rPr lang="es-ES" sz="1150" b="1" dirty="0"/>
              <a:t>Máximo (Más Alto): </a:t>
            </a:r>
            <a:r>
              <a:rPr lang="es-ES" sz="1150" dirty="0"/>
              <a:t>$1999.99 (valor más alto en el conjunto de datos) imagen de cadena de suministro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ES" sz="1150" dirty="0"/>
              <a:t>Estas estadísticas proporcionan información sobre la distribución y las tendencias centrales de la columna '</a:t>
            </a:r>
            <a:r>
              <a:rPr lang="es-ES" sz="1150" dirty="0" err="1"/>
              <a:t>Product</a:t>
            </a:r>
            <a:r>
              <a:rPr lang="es-ES" sz="1150" dirty="0"/>
              <a:t> </a:t>
            </a:r>
            <a:r>
              <a:rPr lang="es-ES" sz="1150" dirty="0" err="1"/>
              <a:t>price</a:t>
            </a:r>
            <a:r>
              <a:rPr lang="es-ES" sz="1150" dirty="0"/>
              <a:t>', ayudando a comprender la estructura de precios y la variabilidad dentro del inventario.</a:t>
            </a:r>
            <a:endParaRPr lang="es-MX" sz="1150" dirty="0"/>
          </a:p>
        </p:txBody>
      </p:sp>
    </p:spTree>
    <p:extLst>
      <p:ext uri="{BB962C8B-B14F-4D97-AF65-F5344CB8AC3E}">
        <p14:creationId xmlns:p14="http://schemas.microsoft.com/office/powerpoint/2010/main" val="2633185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7" descr="mano sujetando la bola">
            <a:extLst>
              <a:ext uri="{FF2B5EF4-FFF2-40B4-BE49-F238E27FC236}">
                <a16:creationId xmlns:a16="http://schemas.microsoft.com/office/drawing/2014/main" id="{33D8D96B-30C7-0CD0-FB99-67F7B247DD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211"/>
          <a:stretch/>
        </p:blipFill>
        <p:spPr>
          <a:xfrm>
            <a:off x="1" y="-8227"/>
            <a:ext cx="12191999" cy="6874452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9210AC-03B7-C9CC-9974-322479E3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15" y="583686"/>
            <a:ext cx="4115510" cy="1346857"/>
          </a:xfrm>
        </p:spPr>
        <p:txBody>
          <a:bodyPr anchor="t">
            <a:normAutofit/>
          </a:bodyPr>
          <a:lstStyle/>
          <a:p>
            <a:r>
              <a:rPr lang="es-MX" sz="4000" dirty="0"/>
              <a:t>Información de Mercado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757213-F848-D02B-FC0C-31330AFAAB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BD1B1E-82CE-A32E-EC47-0A2FED5E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881BEA-2836-335A-7992-4711ADC10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31DE344-3F83-30C0-DD58-C5C5C471D027}"/>
              </a:ext>
            </a:extLst>
          </p:cNvPr>
          <p:cNvSpPr txBox="1">
            <a:spLocks/>
          </p:cNvSpPr>
          <p:nvPr/>
        </p:nvSpPr>
        <p:spPr>
          <a:xfrm>
            <a:off x="7451387" y="2048257"/>
            <a:ext cx="4452338" cy="4281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latin typeface="Consolas" panose="020B0609020204030204" pitchFamily="49" charset="0"/>
              </a:rPr>
              <a:t>El conjunto de datos indica que los mercados con mayor participación están en LATAM (América Latina), Europa y Asia Pacífico.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latin typeface="Consolas" panose="020B0609020204030204" pitchFamily="49" charset="0"/>
              </a:rPr>
              <a:t>Estos mercados tienen la mayor cantidad de ocurrencias en el conjunto de datos, con los siguientes conteos específicos:</a:t>
            </a:r>
          </a:p>
          <a:p>
            <a:r>
              <a:rPr lang="es-ES" b="1" dirty="0">
                <a:latin typeface="Consolas" panose="020B0609020204030204" pitchFamily="49" charset="0"/>
              </a:rPr>
              <a:t>LATAM: </a:t>
            </a:r>
            <a:r>
              <a:rPr lang="es-ES" dirty="0">
                <a:latin typeface="Consolas" panose="020B0609020204030204" pitchFamily="49" charset="0"/>
              </a:rPr>
              <a:t>51,594 ocurrencias</a:t>
            </a:r>
          </a:p>
          <a:p>
            <a:r>
              <a:rPr lang="es-ES" b="1" dirty="0">
                <a:latin typeface="Consolas" panose="020B0609020204030204" pitchFamily="49" charset="0"/>
              </a:rPr>
              <a:t>Europa: </a:t>
            </a:r>
            <a:r>
              <a:rPr lang="es-ES" dirty="0">
                <a:latin typeface="Consolas" panose="020B0609020204030204" pitchFamily="49" charset="0"/>
              </a:rPr>
              <a:t>50,252 ocurrencias</a:t>
            </a:r>
          </a:p>
          <a:p>
            <a:r>
              <a:rPr lang="es-ES" b="1" dirty="0">
                <a:latin typeface="Consolas" panose="020B0609020204030204" pitchFamily="49" charset="0"/>
              </a:rPr>
              <a:t>Asia Pacífico: </a:t>
            </a:r>
            <a:r>
              <a:rPr lang="es-ES" dirty="0">
                <a:latin typeface="Consolas" panose="020B0609020204030204" pitchFamily="49" charset="0"/>
              </a:rPr>
              <a:t>41,260 ocurrencias</a:t>
            </a:r>
          </a:p>
          <a:p>
            <a:r>
              <a:rPr lang="es-ES" b="1" dirty="0">
                <a:latin typeface="Consolas" panose="020B0609020204030204" pitchFamily="49" charset="0"/>
              </a:rPr>
              <a:t>USCA (Estados Unidos y Canadá): </a:t>
            </a:r>
            <a:r>
              <a:rPr lang="es-ES" dirty="0">
                <a:latin typeface="Consolas" panose="020B0609020204030204" pitchFamily="49" charset="0"/>
              </a:rPr>
              <a:t>25,799 ocurrencias</a:t>
            </a:r>
          </a:p>
          <a:p>
            <a:r>
              <a:rPr lang="es-ES" b="1" dirty="0">
                <a:latin typeface="Consolas" panose="020B0609020204030204" pitchFamily="49" charset="0"/>
              </a:rPr>
              <a:t>África: </a:t>
            </a:r>
            <a:r>
              <a:rPr lang="es-ES" dirty="0">
                <a:latin typeface="Consolas" panose="020B0609020204030204" pitchFamily="49" charset="0"/>
              </a:rPr>
              <a:t>11,614 ocurrencias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53278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rimer plano de las costuras en un balón de fútbol americano">
            <a:extLst>
              <a:ext uri="{FF2B5EF4-FFF2-40B4-BE49-F238E27FC236}">
                <a16:creationId xmlns:a16="http://schemas.microsoft.com/office/drawing/2014/main" id="{194C55C2-B0C8-E986-B276-4C6D18FC8D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528"/>
          <a:stretch/>
        </p:blipFill>
        <p:spPr>
          <a:xfrm>
            <a:off x="1" y="-8227"/>
            <a:ext cx="12191999" cy="6874452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03DECE-D027-5251-2141-E50A68A1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15" y="583686"/>
            <a:ext cx="4115510" cy="1537195"/>
          </a:xfrm>
        </p:spPr>
        <p:txBody>
          <a:bodyPr anchor="t">
            <a:normAutofit fontScale="90000"/>
          </a:bodyPr>
          <a:lstStyle/>
          <a:p>
            <a:r>
              <a:rPr lang="es-ES" sz="4000" dirty="0"/>
              <a:t>Distribución de las ordenes por categoría</a:t>
            </a:r>
            <a:endParaRPr lang="es-MX" sz="400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A2D3DC-62C1-0EC9-2121-30257B3C1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872096-EEC2-D145-4E87-82B0BD772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566" y="2270243"/>
            <a:ext cx="4328808" cy="4004071"/>
          </a:xfrm>
        </p:spPr>
        <p:txBody>
          <a:bodyPr anchor="b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ES" sz="1600" b="0" dirty="0">
                <a:effectLst/>
                <a:latin typeface="Consolas" panose="020B0609020204030204" pitchFamily="49" charset="0"/>
              </a:rPr>
              <a:t>El conjunto de datos incluye varias categorías, cada uno con diferentes niveles de demanda.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ES" sz="1600" b="0" dirty="0">
                <a:effectLst/>
                <a:latin typeface="Consolas" panose="020B0609020204030204" pitchFamily="49" charset="0"/>
              </a:rPr>
              <a:t>Las principales categorías según el número de ocurrencias son:</a:t>
            </a:r>
          </a:p>
          <a:p>
            <a:pPr>
              <a:lnSpc>
                <a:spcPct val="110000"/>
              </a:lnSpc>
            </a:pPr>
            <a:r>
              <a:rPr lang="es-ES" sz="1600" b="1" dirty="0">
                <a:effectLst/>
                <a:latin typeface="Consolas" panose="020B0609020204030204" pitchFamily="49" charset="0"/>
              </a:rPr>
              <a:t>Fan Shop: </a:t>
            </a:r>
            <a:r>
              <a:rPr lang="es-ES" sz="1600" b="0" dirty="0">
                <a:effectLst/>
                <a:latin typeface="Consolas" panose="020B0609020204030204" pitchFamily="49" charset="0"/>
              </a:rPr>
              <a:t>66,861 ocurrencias</a:t>
            </a:r>
          </a:p>
          <a:p>
            <a:pPr>
              <a:lnSpc>
                <a:spcPct val="110000"/>
              </a:lnSpc>
            </a:pPr>
            <a:r>
              <a:rPr lang="es-ES" sz="1600" b="1" dirty="0" err="1">
                <a:effectLst/>
                <a:latin typeface="Consolas" panose="020B0609020204030204" pitchFamily="49" charset="0"/>
              </a:rPr>
              <a:t>Apparel</a:t>
            </a:r>
            <a:r>
              <a:rPr lang="es-ES" sz="1600" b="1" dirty="0">
                <a:effectLst/>
                <a:latin typeface="Consolas" panose="020B0609020204030204" pitchFamily="49" charset="0"/>
              </a:rPr>
              <a:t> (Ropa): </a:t>
            </a:r>
            <a:r>
              <a:rPr lang="es-ES" sz="1600" b="0" dirty="0">
                <a:effectLst/>
                <a:latin typeface="Consolas" panose="020B0609020204030204" pitchFamily="49" charset="0"/>
              </a:rPr>
              <a:t>48,998 ocurrencias</a:t>
            </a:r>
          </a:p>
          <a:p>
            <a:pPr>
              <a:lnSpc>
                <a:spcPct val="110000"/>
              </a:lnSpc>
            </a:pPr>
            <a:r>
              <a:rPr lang="es-ES" sz="1600" b="0" dirty="0">
                <a:effectLst/>
                <a:latin typeface="Consolas" panose="020B0609020204030204" pitchFamily="49" charset="0"/>
              </a:rPr>
              <a:t>Otras categorías incluyen Golf, Calzado, Aire Libre, Fitness, Tienda de Discos, Tecnología, Tienda de Mascotas, Librería y Salud y Belleza, cada uno con distintos niveles de demanda.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2B7CC5-5A15-5967-B24F-B7069786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36486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763</Words>
  <Application>Microsoft Office PowerPoint</Application>
  <PresentationFormat>Panorámica</PresentationFormat>
  <Paragraphs>82</Paragraphs>
  <Slides>8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Aptos</vt:lpstr>
      <vt:lpstr>Arial</vt:lpstr>
      <vt:lpstr>Consolas</vt:lpstr>
      <vt:lpstr>Neue Haas Grotesk Text Pro</vt:lpstr>
      <vt:lpstr>DylanVTI</vt:lpstr>
      <vt:lpstr>Análisis de datos:  Aplicación en cadena de suministro</vt:lpstr>
      <vt:lpstr>Objetivo</vt:lpstr>
      <vt:lpstr>Demografía de cliente</vt:lpstr>
      <vt:lpstr>Análisis de Información de Pedidos</vt:lpstr>
      <vt:lpstr>Análisis de Información de Pedidos</vt:lpstr>
      <vt:lpstr>Análisis de Inventario y Precios de Productos</vt:lpstr>
      <vt:lpstr>Información de Mercado</vt:lpstr>
      <vt:lpstr>Distribución de las ordenes por categoría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a845</dc:creator>
  <cp:lastModifiedBy>a845</cp:lastModifiedBy>
  <cp:revision>2</cp:revision>
  <dcterms:created xsi:type="dcterms:W3CDTF">2024-09-09T23:29:17Z</dcterms:created>
  <dcterms:modified xsi:type="dcterms:W3CDTF">2024-09-10T00:30:46Z</dcterms:modified>
</cp:coreProperties>
</file>